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Quattrocento Sans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4" roundtripDataSignature="AMtx7mh1JGSLDHpKLikTYVTStBK38yf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QuattrocentoSans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QuattrocentoSans-bold.fntdata"/><Relationship Id="rId38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bc235112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cbc235112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bc235112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cbc235112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#__next &gt; main &gt; div.ipc-page-content-container.ipc-page-content-container--full.BaseLayout__NextPageContentContainer-sc-180q5jf-0.fWxmdE &gt; div.ipc-page-content-container.ipc-page-content-container--center &gt; div:nth-child(3) &gt; section:nth-child(5) &gt; div &gt; div &gt; div &gt; div &gt; div.ipc-sub-grid.ipc-sub-grid--page-span-3.ipc-sub-grid--nowrap.ipc-shoveler__grid &gt; div:nth-child(3)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c235112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cbc235112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c235112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bc235112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bc235112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cbc235112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c235112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bc235112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6c5a002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b6c5a00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c2351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bc2351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c23511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bc23511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c235112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bc235112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c235112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cbc235112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bc235112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bc235112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c235112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bc235112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c235112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cbc235112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6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www.imdb.com/chart/top,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hyperlink" Target="https://flukeout.github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web scraping.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c2351127_0_2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cbc2351127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cbc2351127_0_2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Chrome inspector is a tool to “see” the html code of any web page.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tool, go to a web page and in any area of it “right click” on it and from the pop up menu select “View web code Ctrl+Upp+I”.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Let's go to </a:t>
            </a:r>
            <a:r>
              <a:rPr lang="en" sz="1800">
                <a:solidFill>
                  <a:srgbClr val="0052CC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https://www.imdb.com/chart/top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where we'll see the top 250 movies according to IMDb ratings.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c2351127_0_2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bc2351127_0_2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cbc2351127_0_2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Notice how each movie has the following elements: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Title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Release Year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IMDb rating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Director &amp; main stars (they appear when you hover over the title)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Copying the selector of the element.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c2351127_0_3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bc2351127_0_3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cbc2351127_0_3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first step in web scraping is to download the html code from the website you want to collect data using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real html code from websites is usually long and complex. We will skip this step for now, and start directly using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beautifulsoup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 very simple HTML code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bc2351127_0_3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cbc2351127_0_3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cbc2351127_0_3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&lt;html&gt;&lt;head&gt;&lt;title&gt;The Dormouse's story&lt;/title&gt;&lt;/head&gt;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class="title"&gt;&lt;b&gt;The Dormouse's story&lt;/b&gt;&lt;/p&gt;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class="story"&gt;Once upon a time there were three little sisters; and their names were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href="http://example.com/elsie" class="sister" id="link1"&gt;Elsie&lt;/a&gt;,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href="http://example.com/lacie" class="sister" id="link2"&gt;Lacie&lt;/a&gt; and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href="http://example.com/tillie" class="sister" id="link3"&gt;Tillie&lt;/a&gt;;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and they lived at the bottom of a well.&lt;/p&gt;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class="story"&gt;...&lt;/p&gt;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endParaRPr sz="1200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bc2351127_0_3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cbc2351127_0_3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cbc2351127_0_3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requests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bs4 </a:t>
            </a:r>
            <a:r>
              <a:rPr b="1"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BeautifulSoup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#download the webpage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url = “https://www.the-website-you-wanna-scrape.com”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 = requests.get(url)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page.status_code </a:t>
            </a:r>
            <a:r>
              <a:rPr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this should return 200, meaning that all went ok.</a:t>
            </a:r>
            <a:endParaRPr sz="12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parse the html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soup = BeautifulSoup(page.content, 'html.parser') 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print the formatted html </a:t>
            </a:r>
            <a:endParaRPr sz="12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print(soup.prettify())</a:t>
            </a:r>
            <a:endParaRPr sz="1200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bc2351127_0_39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SEARCH FOR ELEMENTS IN THE SOUP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bc2351127_0_3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cbc2351127_0_39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Using HTML tags: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	soup.find_all(“div”, {“class”:“class-name”})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Using CSS selectors: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	soup.select("body div.class-name a")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Practice css selectors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6c5a0029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b6c5a0029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b6c5a0029b_0_0"/>
          <p:cNvSpPr txBox="1"/>
          <p:nvPr/>
        </p:nvSpPr>
        <p:spPr>
          <a:xfrm>
            <a:off x="793125" y="1557550"/>
            <a:ext cx="7190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 function to s</a:t>
            </a:r>
            <a:r>
              <a:rPr lang="en" sz="1700"/>
              <a:t>crape the Billboard 100 HOT songs and create a local dataframe of songs with them including: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name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author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album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Song’s release year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Web Scraping?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2436025"/>
            <a:ext cx="7650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scraping is the process of collecting and parsing raw data from the internet.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c235112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Two ways to get data from the internet: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cbc235112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cbc2351127_0_0"/>
          <p:cNvSpPr txBox="1"/>
          <p:nvPr/>
        </p:nvSpPr>
        <p:spPr>
          <a:xfrm>
            <a:off x="622225" y="2886625"/>
            <a:ext cx="2062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this data for my data science project!</a:t>
            </a:r>
            <a:endParaRPr/>
          </a:p>
        </p:txBody>
      </p:sp>
      <p:sp>
        <p:nvSpPr>
          <p:cNvPr id="235" name="Google Shape;235;gcbc2351127_0_0"/>
          <p:cNvSpPr txBox="1"/>
          <p:nvPr/>
        </p:nvSpPr>
        <p:spPr>
          <a:xfrm>
            <a:off x="3252350" y="19466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Pretend to be human</a:t>
            </a:r>
            <a:endParaRPr/>
          </a:p>
        </p:txBody>
      </p:sp>
      <p:sp>
        <p:nvSpPr>
          <p:cNvPr id="236" name="Google Shape;236;gcbc2351127_0_0"/>
          <p:cNvSpPr txBox="1"/>
          <p:nvPr/>
        </p:nvSpPr>
        <p:spPr>
          <a:xfrm>
            <a:off x="3252350" y="3623050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nicely</a:t>
            </a:r>
            <a:endParaRPr/>
          </a:p>
        </p:txBody>
      </p:sp>
      <p:sp>
        <p:nvSpPr>
          <p:cNvPr id="237" name="Google Shape;237;gcbc2351127_0_0"/>
          <p:cNvSpPr txBox="1"/>
          <p:nvPr/>
        </p:nvSpPr>
        <p:spPr>
          <a:xfrm>
            <a:off x="5462150" y="2054194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</a:t>
            </a:r>
            <a:endParaRPr/>
          </a:p>
        </p:txBody>
      </p:sp>
      <p:sp>
        <p:nvSpPr>
          <p:cNvPr id="238" name="Google Shape;238;gcbc2351127_0_0"/>
          <p:cNvSpPr txBox="1"/>
          <p:nvPr/>
        </p:nvSpPr>
        <p:spPr>
          <a:xfrm>
            <a:off x="5233550" y="3623050"/>
            <a:ext cx="627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sp>
        <p:nvSpPr>
          <p:cNvPr id="239" name="Google Shape;239;gcbc2351127_0_0"/>
          <p:cNvSpPr txBox="1"/>
          <p:nvPr/>
        </p:nvSpPr>
        <p:spPr>
          <a:xfrm>
            <a:off x="6300350" y="30134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Someone has created an API</a:t>
            </a:r>
            <a:endParaRPr/>
          </a:p>
        </p:txBody>
      </p:sp>
      <p:sp>
        <p:nvSpPr>
          <p:cNvPr id="240" name="Google Shape;240;gcbc2351127_0_0"/>
          <p:cNvSpPr txBox="1"/>
          <p:nvPr/>
        </p:nvSpPr>
        <p:spPr>
          <a:xfrm>
            <a:off x="6300350" y="40040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to write a request</a:t>
            </a:r>
            <a:endParaRPr/>
          </a:p>
        </p:txBody>
      </p:sp>
      <p:cxnSp>
        <p:nvCxnSpPr>
          <p:cNvPr id="241" name="Google Shape;241;gcbc2351127_0_0"/>
          <p:cNvCxnSpPr>
            <a:stCxn id="234" idx="3"/>
            <a:endCxn id="235" idx="1"/>
          </p:cNvCxnSpPr>
          <p:nvPr/>
        </p:nvCxnSpPr>
        <p:spPr>
          <a:xfrm flipH="1" rot="10800000">
            <a:off x="2684425" y="2254525"/>
            <a:ext cx="567900" cy="9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gcbc2351127_0_0"/>
          <p:cNvCxnSpPr>
            <a:stCxn id="234" idx="3"/>
            <a:endCxn id="236" idx="1"/>
          </p:cNvCxnSpPr>
          <p:nvPr/>
        </p:nvCxnSpPr>
        <p:spPr>
          <a:xfrm>
            <a:off x="2684425" y="3194425"/>
            <a:ext cx="567900" cy="6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gcbc2351127_0_0"/>
          <p:cNvCxnSpPr>
            <a:stCxn id="235" idx="3"/>
            <a:endCxn id="237" idx="1"/>
          </p:cNvCxnSpPr>
          <p:nvPr/>
        </p:nvCxnSpPr>
        <p:spPr>
          <a:xfrm flipH="1" rot="10800000">
            <a:off x="4732550" y="2254150"/>
            <a:ext cx="729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cbc2351127_0_0"/>
          <p:cNvCxnSpPr>
            <a:stCxn id="236" idx="3"/>
            <a:endCxn id="238" idx="1"/>
          </p:cNvCxnSpPr>
          <p:nvPr/>
        </p:nvCxnSpPr>
        <p:spPr>
          <a:xfrm>
            <a:off x="4732550" y="3823150"/>
            <a:ext cx="50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gcbc2351127_0_0"/>
          <p:cNvCxnSpPr>
            <a:stCxn id="238" idx="3"/>
            <a:endCxn id="239" idx="1"/>
          </p:cNvCxnSpPr>
          <p:nvPr/>
        </p:nvCxnSpPr>
        <p:spPr>
          <a:xfrm flipH="1" rot="10800000">
            <a:off x="5861150" y="3321250"/>
            <a:ext cx="439200" cy="50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cbc2351127_0_0"/>
          <p:cNvCxnSpPr>
            <a:stCxn id="238" idx="3"/>
            <a:endCxn id="240" idx="1"/>
          </p:cNvCxnSpPr>
          <p:nvPr/>
        </p:nvCxnSpPr>
        <p:spPr>
          <a:xfrm>
            <a:off x="5861150" y="3823150"/>
            <a:ext cx="439200" cy="48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c2351127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bc2351127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bc2351127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Market &amp; product research: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ecommerce sites and get the brands, products, prices, reviews… of your competitors!).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Lead generation: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forums and find contact info of people that might be interested in your product... bit edgy but effective!).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 research: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(what is people mentioning when they talk about something in the internet? Those keywords might be really useful in SEO/Growth-hacking).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Analytics: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(the field of HR/Talent research is really benefiting from data science stuff. And they might need data like job descriptions, skills, offers… only available through web scraping).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Science: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(if you want to have an original paper that stands out, you better study stuff that’s not present in official records or traditional datasets: subletting apartments, drug use, people’s language &amp; behavior...) 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Stock Analysis: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(using data in the web to forecast... frequently used together with sentiment analysis with varying success).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 Gathering &amp; Analysis: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(how do different news outlets talk about the candidates of an important election? Web scrape them!) 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c2351127_0_8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IT LEGAL?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cbc2351127_0_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cbc2351127_0_8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depends on the site, on what you do with the scraped data.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legal or as illegal as downloading data manually from the internet: there might be copyright issues.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probably want good legal advice if you have to make money with it.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Scraping public government web sites &amp; scraping for personal use is generally safe.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websites have a file called “robots.txt” stating whether or not you should scrape them. That does not have legal implications, it’s more an ethical thing.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bc2351127_0_9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cbc2351127_0_9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cbc2351127_0_98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use python's </a:t>
            </a:r>
            <a:r>
              <a:rPr b="1" lang="en" sz="16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library, and other python tools like </a:t>
            </a:r>
            <a:r>
              <a:rPr b="1" lang="en" sz="1600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regex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600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pandas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clean and structure the information we gather. But there are some modules that are built specifically for web scraping: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cbc2351127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4" y="2375697"/>
            <a:ext cx="1096061" cy="1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cbc2351127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600" y="2507551"/>
            <a:ext cx="2216799" cy="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cbc2351127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825" y="1999527"/>
            <a:ext cx="1264541" cy="11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cbc2351127_0_98"/>
          <p:cNvSpPr txBox="1"/>
          <p:nvPr/>
        </p:nvSpPr>
        <p:spPr>
          <a:xfrm>
            <a:off x="592825" y="19535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Beautiful Soup</a:t>
            </a:r>
            <a:endParaRPr b="1" sz="2400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gcbc2351127_0_98"/>
          <p:cNvSpPr txBox="1"/>
          <p:nvPr/>
        </p:nvSpPr>
        <p:spPr>
          <a:xfrm>
            <a:off x="6064400" y="14963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Selenium</a:t>
            </a:r>
            <a:endParaRPr b="1" sz="2400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gcbc2351127_0_98"/>
          <p:cNvSpPr txBox="1"/>
          <p:nvPr/>
        </p:nvSpPr>
        <p:spPr>
          <a:xfrm>
            <a:off x="669025" y="3617200"/>
            <a:ext cx="253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friendly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Popular (lots of tutorials, stackoverflow posts…)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 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gcbc2351127_0_98"/>
          <p:cNvSpPr txBox="1"/>
          <p:nvPr/>
        </p:nvSpPr>
        <p:spPr>
          <a:xfrm>
            <a:off x="6164700" y="3224975"/>
            <a:ext cx="25368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Versatile (also works for testing)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scrape JavaScript content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Difficult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gcbc2351127_0_98"/>
          <p:cNvSpPr txBox="1"/>
          <p:nvPr/>
        </p:nvSpPr>
        <p:spPr>
          <a:xfrm>
            <a:off x="3378775" y="3453575"/>
            <a:ext cx="2536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no dependencies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lang="en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user friendly (set up pains)</a:t>
            </a:r>
            <a:endParaRPr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gcbc2351127_0_98"/>
          <p:cNvSpPr/>
          <p:nvPr/>
        </p:nvSpPr>
        <p:spPr>
          <a:xfrm>
            <a:off x="579175" y="1999525"/>
            <a:ext cx="2536800" cy="27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bc2351127_0_1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HTML DOCUMENT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cbc2351127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cbc2351127_0_172"/>
          <p:cNvSpPr txBox="1"/>
          <p:nvPr/>
        </p:nvSpPr>
        <p:spPr>
          <a:xfrm>
            <a:off x="4375850" y="1620700"/>
            <a:ext cx="4320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&gt;Page Title&lt;/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Heading&lt;/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paragraph.&lt;/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second paragraph has a 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&gt;bold&lt;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 word!&lt;/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&lt;p&gt;Blabla bla &lt;/p&gt;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gcbc2351127_0_172"/>
          <p:cNvSpPr txBox="1"/>
          <p:nvPr/>
        </p:nvSpPr>
        <p:spPr>
          <a:xfrm>
            <a:off x="701950" y="1561625"/>
            <a:ext cx="34110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 element</a:t>
            </a: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defined by a </a:t>
            </a:r>
            <a:r>
              <a:rPr b="1"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start</a:t>
            </a: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</a:t>
            </a: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some content and an </a:t>
            </a:r>
            <a:r>
              <a:rPr b="1"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tag</a:t>
            </a: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When web scraping we will mostly be interested in the </a:t>
            </a:r>
            <a:r>
              <a:rPr b="1"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</a:t>
            </a: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but the tag will be crucial in locating the content.</a:t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just keywords that encapsulate some content. They tell the web browser how to display the content. Some examples of common tags are: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&lt;!DOCTYPE&gt;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&lt;html&gt; define the document type.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&lt;head&gt;, &lt;title&gt; and &lt;body&gt; define the main parts of the document.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&lt;h1&gt; to &lt;h6&gt; define headings.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&lt;p&gt; defines a paragraph.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&lt;b&gt; will make its contents bold.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c2351127_0_1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cbc2351127_0_1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cbc2351127_0_179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are not unique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there are multiple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tags. That makes getting data a bit tricky if you only want one of the elements with a certain tag.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HTML document has a </a:t>
            </a:r>
            <a:r>
              <a:rPr b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 structure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elements can have other elements "inside" (meaning, between their opening and closing tag). In the example above, the elements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&lt;h1&gt;My First Heading&lt;/h1&gt;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first paragraph.&lt;/p&gt;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second paragraph has a &lt;b&gt;bold&lt;/b&gt; word!&lt;/p&gt;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"inside" the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&lt;body&gt;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element - we will say that they're children of that element.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can have </a:t>
            </a:r>
            <a:r>
              <a:rPr b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Attributes just add additional information or define the behaviour of the elements they belong to. One of the most common attributes is the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one, which defines a link. Attributes come in key-value pairs: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"https://www.ironhack.com/"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&gt;Best bootcamps ever&lt;/</a:t>
            </a:r>
            <a:r>
              <a:rPr lang="en" sz="900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c2351127_0_185"/>
          <p:cNvSpPr txBox="1"/>
          <p:nvPr/>
        </p:nvSpPr>
        <p:spPr>
          <a:xfrm>
            <a:off x="585600" y="909400"/>
            <a:ext cx="8233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(III)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cbc2351127_0_1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cbc2351127_0_185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 </a:t>
            </a:r>
            <a:r>
              <a:rPr b="1" lang="en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</a:t>
            </a:r>
            <a:r>
              <a:rPr b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deserve special attention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web-scraper: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unless the creator of the site didn’t follow the basic conventions,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id's are unique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it's often used to give style to multiple elements. 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